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7"/>
    <p:restoredTop sz="94644"/>
  </p:normalViewPr>
  <p:slideViewPr>
    <p:cSldViewPr snapToGrid="0" snapToObjects="1">
      <p:cViewPr varScale="1">
        <p:scale>
          <a:sx n="211" d="100"/>
          <a:sy n="211" d="100"/>
        </p:scale>
        <p:origin x="219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F3A2A-C4BD-2641-A9B2-BDE83A8816D1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F62E3-59B6-9941-A39D-DD60F526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8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2F62E3-59B6-9941-A39D-DD60F52630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5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2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9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2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56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7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3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8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7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8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304DD-8E63-EF43-8B81-66498A21933C}" type="datetimeFigureOut">
              <a:rPr lang="en-US" smtClean="0"/>
              <a:t>3/26/18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00E3C-6F51-1340-BA19-53F59FB40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hyperlink" Target="https://www.youtube.com/watch?v=6JVqutwtzmo&amp;t=178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Markov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Kasthuri Kannan, PhD</a:t>
            </a:r>
          </a:p>
          <a:p>
            <a:r>
              <a:rPr lang="en-US" dirty="0" smtClean="0"/>
              <a:t>Assistant Professor of Pathology</a:t>
            </a:r>
          </a:p>
          <a:p>
            <a:r>
              <a:rPr lang="en-US" dirty="0" smtClean="0"/>
              <a:t>New York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1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9972" y="119742"/>
            <a:ext cx="8229600" cy="7321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5" y="3020632"/>
            <a:ext cx="1975908" cy="123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51" y="3020632"/>
            <a:ext cx="1895911" cy="1231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59" y="3020633"/>
            <a:ext cx="2056085" cy="12314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971671" y="3407871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63425" y="3407871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ircular Arrow 9"/>
          <p:cNvSpPr/>
          <p:nvPr/>
        </p:nvSpPr>
        <p:spPr>
          <a:xfrm rot="10800000">
            <a:off x="1562218" y="3926821"/>
            <a:ext cx="712469" cy="929365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971671" y="3834110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763425" y="3834110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0800000">
            <a:off x="4354405" y="3965483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10800000">
            <a:off x="7349929" y="3965485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>
            <a:off x="1918455" y="2176391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10800000">
            <a:off x="2039871" y="4915649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7045" y="991331"/>
            <a:ext cx="822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All possible sequences with probabilities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954337" y="4369620"/>
            <a:ext cx="50157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0.5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59851" y="4870393"/>
            <a:ext cx="501578" cy="369332"/>
          </a:xfrm>
          <a:prstGeom prst="rect">
            <a:avLst/>
          </a:prstGeom>
          <a:solidFill>
            <a:srgbClr val="4BACC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0.6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165067" y="4369620"/>
            <a:ext cx="501578" cy="369332"/>
          </a:xfrm>
          <a:prstGeom prst="rect">
            <a:avLst/>
          </a:prstGeom>
          <a:solidFill>
            <a:srgbClr val="9BBB59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0.4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71671" y="2927614"/>
            <a:ext cx="640066" cy="37241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971671" y="3955407"/>
            <a:ext cx="61292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0.1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763424" y="2930700"/>
            <a:ext cx="643901" cy="369332"/>
          </a:xfrm>
          <a:prstGeom prst="rect">
            <a:avLst/>
          </a:prstGeom>
          <a:solidFill>
            <a:srgbClr val="4BACC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0.3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63425" y="3945183"/>
            <a:ext cx="640066" cy="369332"/>
          </a:xfrm>
          <a:prstGeom prst="rect">
            <a:avLst/>
          </a:prstGeom>
          <a:solidFill>
            <a:srgbClr val="9BBB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0.4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459851" y="5592409"/>
            <a:ext cx="50157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0.2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459851" y="1730302"/>
            <a:ext cx="50157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0.3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37046" y="5961741"/>
            <a:ext cx="822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Note: Total of these colored probabilities equals 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4746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9972" y="119742"/>
            <a:ext cx="8229600" cy="7321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7045" y="1268330"/>
            <a:ext cx="822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All possible sequences with probabilities</a:t>
            </a:r>
            <a:endParaRPr lang="en-US" sz="3000" dirty="0"/>
          </a:p>
        </p:txBody>
      </p:sp>
      <p:sp>
        <p:nvSpPr>
          <p:cNvPr id="28" name="TextBox 27"/>
          <p:cNvSpPr txBox="1"/>
          <p:nvPr/>
        </p:nvSpPr>
        <p:spPr>
          <a:xfrm>
            <a:off x="439973" y="5407743"/>
            <a:ext cx="822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Note: Total of these colored probabilities equals 1</a:t>
            </a:r>
            <a:endParaRPr lang="en-US" sz="30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122" y="2263972"/>
            <a:ext cx="4235287" cy="2245986"/>
          </a:xfrm>
          <a:prstGeom prst="rect">
            <a:avLst/>
          </a:prstGeom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665370"/>
              </p:ext>
            </p:extLst>
          </p:nvPr>
        </p:nvGraphicFramePr>
        <p:xfrm>
          <a:off x="439972" y="2561213"/>
          <a:ext cx="3881473" cy="1824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368"/>
                <a:gridCol w="970368"/>
                <a:gridCol w="933987"/>
                <a:gridCol w="1006750"/>
              </a:tblGrid>
              <a:tr h="45620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</a:tr>
              <a:tr h="4562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562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BACC6"/>
                          </a:solidFill>
                        </a:rPr>
                        <a:t>0.6</a:t>
                      </a:r>
                      <a:endParaRPr lang="en-US" dirty="0">
                        <a:solidFill>
                          <a:srgbClr val="4BACC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4BACC6"/>
                          </a:solidFill>
                        </a:rPr>
                        <a:t>0.3</a:t>
                      </a:r>
                      <a:endParaRPr lang="en-US" dirty="0">
                        <a:solidFill>
                          <a:srgbClr val="4BACC6"/>
                        </a:solidFill>
                      </a:endParaRPr>
                    </a:p>
                  </a:txBody>
                  <a:tcPr/>
                </a:tc>
              </a:tr>
              <a:tr h="4562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3"/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BBB59"/>
                          </a:solidFill>
                        </a:rPr>
                        <a:t>0.4</a:t>
                      </a:r>
                      <a:endParaRPr lang="en-US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9BBB59"/>
                          </a:solidFill>
                        </a:rPr>
                        <a:t>0.4</a:t>
                      </a:r>
                      <a:endParaRPr lang="en-US" dirty="0">
                        <a:solidFill>
                          <a:srgbClr val="9BBB59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39972" y="4509958"/>
            <a:ext cx="38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Transition Matrix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785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Many cases the patterns are not apparent</a:t>
            </a:r>
          </a:p>
          <a:p>
            <a:endParaRPr lang="en-US" dirty="0"/>
          </a:p>
          <a:p>
            <a:r>
              <a:rPr lang="en-US" dirty="0" smtClean="0"/>
              <a:t>A crab may have access only to the seaweed and not the weather </a:t>
            </a:r>
            <a:r>
              <a:rPr lang="mr-IN" dirty="0" smtClean="0"/>
              <a:t>–</a:t>
            </a:r>
            <a:r>
              <a:rPr lang="en-US" dirty="0" smtClean="0"/>
              <a:t> although weather and seaweed states are closely linked</a:t>
            </a:r>
          </a:p>
          <a:p>
            <a:endParaRPr lang="en-US" dirty="0"/>
          </a:p>
          <a:p>
            <a:r>
              <a:rPr lang="en-US" dirty="0" smtClean="0"/>
              <a:t>Two set of states</a:t>
            </a:r>
          </a:p>
          <a:p>
            <a:pPr lvl="1"/>
            <a:r>
              <a:rPr lang="en-US" dirty="0" smtClean="0"/>
              <a:t>Observable states (seaweed)</a:t>
            </a:r>
          </a:p>
          <a:p>
            <a:pPr lvl="1"/>
            <a:r>
              <a:rPr lang="en-US" dirty="0" smtClean="0"/>
              <a:t>Hidden states (the state of the weather)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Devise an algorithm for the crab to forecast weather from the seaweed and Markov assumption </a:t>
            </a:r>
            <a:r>
              <a:rPr lang="en-US" b="1" dirty="0" smtClean="0">
                <a:solidFill>
                  <a:srgbClr val="0000FF"/>
                </a:solidFill>
              </a:rPr>
              <a:t>without</a:t>
            </a:r>
            <a:r>
              <a:rPr lang="en-US" dirty="0" smtClean="0"/>
              <a:t> actually ever seeing the weather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49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80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2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969" y="1403612"/>
            <a:ext cx="5188527" cy="48077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Observed sequence of states is probabilistically related to hidden states</a:t>
            </a:r>
          </a:p>
          <a:p>
            <a:endParaRPr lang="en-US" dirty="0"/>
          </a:p>
          <a:p>
            <a:r>
              <a:rPr lang="en-US" dirty="0" smtClean="0"/>
              <a:t>Hidden Markov Models </a:t>
            </a:r>
            <a:r>
              <a:rPr lang="mr-IN" dirty="0" smtClean="0"/>
              <a:t>–</a:t>
            </a:r>
            <a:r>
              <a:rPr lang="en-US" dirty="0" smtClean="0"/>
              <a:t> modeling such processes where set of observable states are somehow related to hidden states </a:t>
            </a:r>
          </a:p>
          <a:p>
            <a:r>
              <a:rPr lang="mr-IN" dirty="0" smtClean="0"/>
              <a:t>–</a:t>
            </a:r>
            <a:r>
              <a:rPr lang="en-US" dirty="0" smtClean="0"/>
              <a:t> with Markov assumption</a:t>
            </a:r>
          </a:p>
          <a:p>
            <a:endParaRPr lang="en-US" dirty="0" smtClean="0"/>
          </a:p>
          <a:p>
            <a:r>
              <a:rPr lang="en-US" dirty="0" smtClean="0"/>
              <a:t>Number of hidden states may be different from number of observable states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96" y="2149090"/>
            <a:ext cx="3606585" cy="2952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8777" y="3732982"/>
            <a:ext cx="94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Sunny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4513" y="4569415"/>
            <a:ext cx="900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Cloudy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7174" y="4569415"/>
            <a:ext cx="94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Humid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2981" y="3732982"/>
            <a:ext cx="94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Rainy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8777" y="2537791"/>
            <a:ext cx="6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Dry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7569" y="3020384"/>
            <a:ext cx="8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Damp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1970" y="2537791"/>
            <a:ext cx="90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Soggy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4496" y="1720549"/>
            <a:ext cx="360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Seaweed States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4496" y="5161925"/>
            <a:ext cx="360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00FF"/>
                </a:solidFill>
              </a:rPr>
              <a:t>Weather States</a:t>
            </a:r>
            <a:endParaRPr lang="en-US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5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99" y="11317"/>
            <a:ext cx="8229600" cy="5617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5" y="4178696"/>
            <a:ext cx="1975908" cy="1231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51" y="4178696"/>
            <a:ext cx="1895911" cy="123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60" y="4178697"/>
            <a:ext cx="1857288" cy="12314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71671" y="4565935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63425" y="4565935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ircular Arrow 8"/>
          <p:cNvSpPr/>
          <p:nvPr/>
        </p:nvSpPr>
        <p:spPr>
          <a:xfrm rot="10800000">
            <a:off x="1562218" y="5084885"/>
            <a:ext cx="712469" cy="929365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71671" y="4992174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763425" y="4992174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/>
          <p:cNvSpPr/>
          <p:nvPr/>
        </p:nvSpPr>
        <p:spPr>
          <a:xfrm rot="10800000">
            <a:off x="4533514" y="5123547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ular Arrow 12"/>
          <p:cNvSpPr/>
          <p:nvPr/>
        </p:nvSpPr>
        <p:spPr>
          <a:xfrm rot="10800000">
            <a:off x="7349929" y="5123549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2274686" y="3605522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0800000">
            <a:off x="2274687" y="5531578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005" y="6288758"/>
            <a:ext cx="2746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Hidden States</a:t>
            </a:r>
            <a:endParaRPr lang="en-US" sz="2800" b="1" dirty="0"/>
          </a:p>
        </p:txBody>
      </p:sp>
      <p:sp>
        <p:nvSpPr>
          <p:cNvPr id="17" name="Oval 16"/>
          <p:cNvSpPr/>
          <p:nvPr/>
        </p:nvSpPr>
        <p:spPr>
          <a:xfrm>
            <a:off x="1188381" y="1781299"/>
            <a:ext cx="1086306" cy="108426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Soggy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234997" y="1750320"/>
            <a:ext cx="1071507" cy="11152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Damp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56374" y="1781301"/>
            <a:ext cx="1108033" cy="111524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FF"/>
                </a:solidFill>
              </a:rPr>
              <a:t>Dryish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7864" y="1812279"/>
            <a:ext cx="1114534" cy="111524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Dry</a:t>
            </a:r>
            <a:endParaRPr lang="en-US" b="1" dirty="0">
              <a:solidFill>
                <a:srgbClr val="0000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53755" y="3376723"/>
            <a:ext cx="8596096" cy="61959"/>
          </a:xfrm>
          <a:prstGeom prst="line">
            <a:avLst/>
          </a:prstGeom>
          <a:ln w="38100" cmpd="sng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321" y="1003399"/>
            <a:ext cx="328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Observable States</a:t>
            </a:r>
            <a:endParaRPr lang="en-US" sz="2800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84098" y="2932646"/>
            <a:ext cx="0" cy="12150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768610" y="2932646"/>
            <a:ext cx="2002141" cy="12150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768610" y="2932646"/>
            <a:ext cx="4841950" cy="12460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852803" y="2932646"/>
            <a:ext cx="917948" cy="12150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770751" y="2932646"/>
            <a:ext cx="881052" cy="12150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43432" y="2932646"/>
            <a:ext cx="2867128" cy="121501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2803" y="2998016"/>
            <a:ext cx="2692066" cy="11496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651803" y="2998016"/>
            <a:ext cx="893066" cy="11496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544869" y="2998016"/>
            <a:ext cx="1065691" cy="11496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852803" y="2998016"/>
            <a:ext cx="4628124" cy="118068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651803" y="2998016"/>
            <a:ext cx="2829124" cy="114964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480927" y="2998016"/>
            <a:ext cx="0" cy="1149641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438"/>
            <a:ext cx="8229600" cy="577287"/>
          </a:xfrm>
        </p:spPr>
        <p:txBody>
          <a:bodyPr>
            <a:noAutofit/>
          </a:bodyPr>
          <a:lstStyle/>
          <a:p>
            <a:r>
              <a:rPr lang="en-US" sz="3600" dirty="0" smtClean="0"/>
              <a:t>Hidden Markov Models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88178" y="784032"/>
            <a:ext cx="787559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Hidden states are modeled by simple first order Markov process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connections between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hidden states and </a:t>
            </a:r>
          </a:p>
          <a:p>
            <a:r>
              <a:rPr lang="en-US" sz="2400" dirty="0" smtClean="0"/>
              <a:t>      observable states </a:t>
            </a:r>
          </a:p>
          <a:p>
            <a:r>
              <a:rPr lang="en-US" sz="2400" dirty="0" smtClean="0"/>
              <a:t>      represent the probability </a:t>
            </a:r>
          </a:p>
          <a:p>
            <a:r>
              <a:rPr lang="en-US" sz="2400" dirty="0" smtClean="0"/>
              <a:t>      of generating a </a:t>
            </a:r>
          </a:p>
          <a:p>
            <a:r>
              <a:rPr lang="en-US" sz="2400" dirty="0" smtClean="0"/>
              <a:t>      particular observed </a:t>
            </a:r>
          </a:p>
          <a:p>
            <a:r>
              <a:rPr lang="en-US" sz="2400" dirty="0" smtClean="0"/>
              <a:t>      state given that the Markov </a:t>
            </a:r>
          </a:p>
          <a:p>
            <a:r>
              <a:rPr lang="en-US" sz="2400" dirty="0" smtClean="0"/>
              <a:t>      process is in a particular </a:t>
            </a:r>
          </a:p>
          <a:p>
            <a:r>
              <a:rPr lang="en-US" sz="2400" dirty="0" smtClean="0"/>
              <a:t>      hidden state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Probabilities “entering” an observable state will sum up to 1, since it would be the sum of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dirty="0" err="1" smtClean="0"/>
              <a:t>Obs|Sun</a:t>
            </a:r>
            <a:r>
              <a:rPr lang="en-US" sz="2400" dirty="0" smtClean="0"/>
              <a:t>),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dirty="0" err="1" smtClean="0"/>
              <a:t>Obs|Cloud</a:t>
            </a:r>
            <a:r>
              <a:rPr lang="en-US" sz="2400" dirty="0" smtClean="0"/>
              <a:t>) and </a:t>
            </a:r>
            <a:r>
              <a:rPr lang="en-US" sz="2400" dirty="0" err="1" smtClean="0"/>
              <a:t>Pr</a:t>
            </a:r>
            <a:r>
              <a:rPr lang="en-US" sz="2400" dirty="0" smtClean="0"/>
              <a:t>(</a:t>
            </a:r>
            <a:r>
              <a:rPr lang="en-US" sz="2400" dirty="0" err="1" smtClean="0"/>
              <a:t>Obs|Rain</a:t>
            </a:r>
            <a:r>
              <a:rPr lang="en-US" sz="2400" dirty="0" smtClean="0"/>
              <a:t>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874" r="-8874"/>
          <a:stretch>
            <a:fillRect/>
          </a:stretch>
        </p:blipFill>
        <p:spPr>
          <a:xfrm>
            <a:off x="4275398" y="2122070"/>
            <a:ext cx="4745849" cy="2610034"/>
          </a:xfrm>
        </p:spPr>
      </p:pic>
    </p:spTree>
    <p:extLst>
      <p:ext uri="{BB962C8B-B14F-4D97-AF65-F5344CB8AC3E}">
        <p14:creationId xmlns:p14="http://schemas.microsoft.com/office/powerpoint/2010/main" val="66682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22"/>
            <a:ext cx="8229600" cy="561798"/>
          </a:xfrm>
        </p:spPr>
        <p:txBody>
          <a:bodyPr>
            <a:noAutofit/>
          </a:bodyPr>
          <a:lstStyle/>
          <a:p>
            <a:r>
              <a:rPr lang="en-US" sz="3600" dirty="0" smtClean="0"/>
              <a:t>Hidden Markov Models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954995"/>
              </p:ext>
            </p:extLst>
          </p:nvPr>
        </p:nvGraphicFramePr>
        <p:xfrm>
          <a:off x="688331" y="4538435"/>
          <a:ext cx="4316539" cy="161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461"/>
                <a:gridCol w="756154"/>
                <a:gridCol w="863308"/>
                <a:gridCol w="863308"/>
                <a:gridCol w="863308"/>
              </a:tblGrid>
              <a:tr h="40411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Dryish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Soggy</a:t>
                      </a:r>
                      <a:endParaRPr lang="en-US" dirty="0"/>
                    </a:p>
                  </a:txBody>
                  <a:tcPr/>
                </a:tc>
              </a:tr>
              <a:tr h="404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0.6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660066"/>
                          </a:solidFill>
                        </a:rPr>
                        <a:t>0.15</a:t>
                      </a:r>
                      <a:endParaRPr lang="en-US" dirty="0">
                        <a:solidFill>
                          <a:srgbClr val="66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0.05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85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0.25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0.25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660066"/>
                          </a:solidFill>
                        </a:rPr>
                        <a:t>0.25</a:t>
                      </a:r>
                      <a:endParaRPr lang="en-US" dirty="0">
                        <a:solidFill>
                          <a:srgbClr val="66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0.25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04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0.05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0.10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660066"/>
                          </a:solidFill>
                        </a:rPr>
                        <a:t>0.35</a:t>
                      </a:r>
                      <a:endParaRPr lang="en-US" dirty="0">
                        <a:solidFill>
                          <a:srgbClr val="66006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7"/>
          <p:cNvPicPr>
            <a:picLocks noChangeAspect="1"/>
          </p:cNvPicPr>
          <p:nvPr/>
        </p:nvPicPr>
        <p:blipFill>
          <a:blip r:embed="rId2"/>
          <a:srcRect l="-8874" r="-8874"/>
          <a:stretch>
            <a:fillRect/>
          </a:stretch>
        </p:blipFill>
        <p:spPr>
          <a:xfrm>
            <a:off x="209382" y="1188662"/>
            <a:ext cx="4316540" cy="23739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6075" y="1188662"/>
            <a:ext cx="37150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Apart from the transition matrix we also have emission matrix which contains the probabilities of the observable states given a particular hidden state.</a:t>
            </a:r>
          </a:p>
          <a:p>
            <a:r>
              <a:rPr lang="en-US" sz="2000" b="1" dirty="0" smtClean="0">
                <a:latin typeface="+mj-lt"/>
              </a:rPr>
              <a:t>Note</a:t>
            </a:r>
            <a:r>
              <a:rPr lang="en-US" sz="2000" dirty="0" smtClean="0">
                <a:latin typeface="+mj-lt"/>
              </a:rPr>
              <a:t>: sum of each matrix row is 1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Probabilities in transition and emission matrices are time independent </a:t>
            </a:r>
            <a:r>
              <a:rPr lang="mr-IN" sz="2000" dirty="0" smtClean="0">
                <a:latin typeface="+mj-lt"/>
              </a:rPr>
              <a:t>–</a:t>
            </a:r>
            <a:r>
              <a:rPr lang="en-US" sz="2000" dirty="0" smtClean="0">
                <a:latin typeface="+mj-lt"/>
              </a:rPr>
              <a:t> i.e., they don’t change over time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One of the 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most unrealistic assumptions</a:t>
            </a:r>
            <a:r>
              <a:rPr lang="en-US" sz="2000" dirty="0" smtClean="0">
                <a:latin typeface="+mj-lt"/>
              </a:rPr>
              <a:t> of Markov models when applied to real process.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8330" y="4089237"/>
            <a:ext cx="4316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Seaweed State Today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674655" y="5142527"/>
            <a:ext cx="213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Weather Yesterday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88330" y="6225338"/>
            <a:ext cx="431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Emission matrix/probabilities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5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21"/>
            <a:ext cx="8229600" cy="5927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654"/>
            <a:ext cx="8229600" cy="52509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Evaluation (pattern recognition) </a:t>
            </a:r>
            <a:r>
              <a:rPr lang="mr-IN" dirty="0" smtClean="0"/>
              <a:t>–</a:t>
            </a:r>
            <a:r>
              <a:rPr lang="en-US" dirty="0" smtClean="0"/>
              <a:t> Finding the probability of an observed sequence given a HMM </a:t>
            </a:r>
          </a:p>
          <a:p>
            <a:endParaRPr lang="en-US" dirty="0" smtClean="0"/>
          </a:p>
          <a:p>
            <a:r>
              <a:rPr lang="en-US" dirty="0" smtClean="0"/>
              <a:t>Decoding (</a:t>
            </a:r>
            <a:r>
              <a:rPr lang="en-US" dirty="0"/>
              <a:t>p</a:t>
            </a:r>
            <a:r>
              <a:rPr lang="en-US" dirty="0" smtClean="0"/>
              <a:t>attern </a:t>
            </a:r>
            <a:r>
              <a:rPr lang="en-US" dirty="0"/>
              <a:t>r</a:t>
            </a:r>
            <a:r>
              <a:rPr lang="en-US" dirty="0" smtClean="0"/>
              <a:t>ecognition) </a:t>
            </a:r>
            <a:r>
              <a:rPr lang="mr-IN" dirty="0" smtClean="0"/>
              <a:t>–</a:t>
            </a:r>
            <a:r>
              <a:rPr lang="en-US" dirty="0" smtClean="0"/>
              <a:t> Finding the sequence of hidden states that most probably generated an observed sequence</a:t>
            </a:r>
          </a:p>
          <a:p>
            <a:endParaRPr lang="en-US" dirty="0"/>
          </a:p>
          <a:p>
            <a:r>
              <a:rPr lang="en-US" dirty="0" smtClean="0"/>
              <a:t>Learning </a:t>
            </a:r>
            <a:r>
              <a:rPr lang="mr-IN" dirty="0" smtClean="0"/>
              <a:t>–</a:t>
            </a:r>
            <a:r>
              <a:rPr lang="en-US" dirty="0" smtClean="0"/>
              <a:t> Generating a HMM given a sequence of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4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22"/>
            <a:ext cx="8229600" cy="6082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 -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6228"/>
            <a:ext cx="8229600" cy="49799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Number of HMMs describing different systems and sequence of observations</a:t>
            </a:r>
          </a:p>
          <a:p>
            <a:endParaRPr lang="en-US" dirty="0"/>
          </a:p>
          <a:p>
            <a:r>
              <a:rPr lang="en-US" dirty="0" smtClean="0"/>
              <a:t>Which HMM most probably generated the given sequence</a:t>
            </a:r>
          </a:p>
          <a:p>
            <a:pPr lvl="1"/>
            <a:r>
              <a:rPr lang="en-US" dirty="0" smtClean="0"/>
              <a:t>Example, a “summer” and “winter” model for seaweed behavior to determine season</a:t>
            </a:r>
          </a:p>
          <a:p>
            <a:endParaRPr lang="en-US" dirty="0"/>
          </a:p>
          <a:p>
            <a:r>
              <a:rPr lang="en-US" dirty="0" smtClean="0"/>
              <a:t>Usually carried out by forward algorithm to calculate the probability of an observation sequence given a HMM and choose the most probable HMM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22"/>
            <a:ext cx="8229600" cy="6082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 - Decoding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1123"/>
            <a:ext cx="8229600" cy="51580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Find the most probable sequence of hidden states given some observations</a:t>
            </a:r>
          </a:p>
          <a:p>
            <a:endParaRPr lang="en-US" dirty="0"/>
          </a:p>
          <a:p>
            <a:r>
              <a:rPr lang="en-US" dirty="0" smtClean="0"/>
              <a:t>In several instances we are interested in identifying the hidden states since they represent something of value</a:t>
            </a:r>
          </a:p>
          <a:p>
            <a:pPr lvl="1"/>
            <a:r>
              <a:rPr lang="en-US" dirty="0" smtClean="0"/>
              <a:t>For example, chromatin states, </a:t>
            </a:r>
            <a:r>
              <a:rPr lang="en-US" dirty="0" err="1" smtClean="0"/>
              <a:t>CpG</a:t>
            </a:r>
            <a:r>
              <a:rPr lang="en-US" dirty="0" smtClean="0"/>
              <a:t> islands etc.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 our own example, identifying the weather only knowing the status of the seaweed</a:t>
            </a:r>
          </a:p>
          <a:p>
            <a:endParaRPr lang="en-US" dirty="0"/>
          </a:p>
          <a:p>
            <a:r>
              <a:rPr lang="en-US" dirty="0" smtClean="0"/>
              <a:t>Viterbi’s algorithm is handy for this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77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1299"/>
            <a:ext cx="8229600" cy="46206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 to Markov Processes</a:t>
            </a:r>
          </a:p>
          <a:p>
            <a:endParaRPr lang="en-US" dirty="0" smtClean="0"/>
          </a:p>
          <a:p>
            <a:r>
              <a:rPr lang="en-US" dirty="0" smtClean="0"/>
              <a:t>Hidden Markov Models</a:t>
            </a:r>
          </a:p>
          <a:p>
            <a:endParaRPr lang="en-US" dirty="0" smtClean="0"/>
          </a:p>
          <a:p>
            <a:r>
              <a:rPr lang="en-US" dirty="0" smtClean="0"/>
              <a:t>Forward Algorithm</a:t>
            </a:r>
          </a:p>
          <a:p>
            <a:endParaRPr lang="en-US" dirty="0" smtClean="0"/>
          </a:p>
          <a:p>
            <a:r>
              <a:rPr lang="en-US" dirty="0" smtClean="0"/>
              <a:t>Viterbi Algorithm</a:t>
            </a:r>
          </a:p>
          <a:p>
            <a:endParaRPr lang="en-US" dirty="0" smtClean="0"/>
          </a:p>
          <a:p>
            <a:r>
              <a:rPr lang="en-US" dirty="0" smtClean="0"/>
              <a:t>Tutorial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20" y="2580007"/>
            <a:ext cx="3838276" cy="307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61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722"/>
            <a:ext cx="8229600" cy="6082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Hidden Markov Models -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4269"/>
            <a:ext cx="8229600" cy="53748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generating a HMM from a sequence of observations</a:t>
            </a:r>
          </a:p>
          <a:p>
            <a:endParaRPr lang="en-US" dirty="0"/>
          </a:p>
          <a:p>
            <a:r>
              <a:rPr lang="en-US" dirty="0" smtClean="0"/>
              <a:t>Take a sequence of observations (from a known set), known to represent a set of hidden states and fit the most probable HMM</a:t>
            </a:r>
          </a:p>
          <a:p>
            <a:endParaRPr lang="en-US" dirty="0"/>
          </a:p>
          <a:p>
            <a:r>
              <a:rPr lang="en-US" dirty="0" smtClean="0"/>
              <a:t>Baum-Welch expectation maximization (EM) can be used to identify local optimal parameters for the HMM for the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182149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416"/>
            <a:ext cx="8229600" cy="529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Forward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11" y="1568756"/>
            <a:ext cx="8037689" cy="5134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873667"/>
            <a:ext cx="835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A real world example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820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6502"/>
            <a:ext cx="8229600" cy="4932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Forward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29" y="1446126"/>
            <a:ext cx="7379811" cy="5093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817102"/>
            <a:ext cx="82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Predicting the state after 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58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6502"/>
            <a:ext cx="8229600" cy="4932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Forward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591" y="1297424"/>
            <a:ext cx="831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Predicting the state after 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1" y="2024920"/>
            <a:ext cx="8762487" cy="33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3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6502"/>
            <a:ext cx="8229600" cy="4932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Forward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591" y="1297424"/>
            <a:ext cx="8318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Predicting the state after 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91" y="2219294"/>
            <a:ext cx="8555732" cy="39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3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535"/>
            <a:ext cx="8229600" cy="49324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Forward Algorithm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68591" y="633429"/>
            <a:ext cx="8521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Predicting the state after 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16" y="1183695"/>
            <a:ext cx="4624686" cy="320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15" y="4508829"/>
            <a:ext cx="4624687" cy="210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1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9535"/>
            <a:ext cx="8229600" cy="49324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Forward Algorithm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95365" y="795348"/>
            <a:ext cx="8467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Building computations one at a time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9" y="1427990"/>
            <a:ext cx="8860942" cy="49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01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5324" y="182447"/>
            <a:ext cx="8229600" cy="493241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Forward Algorithm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95364" y="918658"/>
            <a:ext cx="850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Building computations one at a time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2" y="1623293"/>
            <a:ext cx="8658160" cy="47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7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315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The Forward Algorithm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6" y="1860258"/>
            <a:ext cx="8496048" cy="4379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976" y="1123190"/>
            <a:ext cx="836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Trellis for the states of the dog </a:t>
            </a:r>
            <a:r>
              <a:rPr lang="en-US" sz="2400" smtClean="0">
                <a:solidFill>
                  <a:srgbClr val="0070C0"/>
                </a:solidFill>
              </a:rPr>
              <a:t>given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9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64149"/>
          </a:xfrm>
        </p:spPr>
        <p:txBody>
          <a:bodyPr>
            <a:normAutofit fontScale="90000"/>
          </a:bodyPr>
          <a:lstStyle/>
          <a:p>
            <a:r>
              <a:rPr lang="en-US" smtClean="0"/>
              <a:t>The Forward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53" y="1861874"/>
            <a:ext cx="6824694" cy="4435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976" y="1123190"/>
            <a:ext cx="836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Trellis for the states of the dog </a:t>
            </a:r>
            <a:r>
              <a:rPr lang="en-US" sz="2400" smtClean="0">
                <a:solidFill>
                  <a:srgbClr val="0070C0"/>
                </a:solidFill>
              </a:rPr>
              <a:t>given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0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612"/>
            <a:ext cx="8229600" cy="508057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Interested in finding patterns appearing over time</a:t>
            </a:r>
          </a:p>
          <a:p>
            <a:pPr lvl="1"/>
            <a:r>
              <a:rPr lang="en-US" dirty="0" smtClean="0"/>
              <a:t>Sequence of events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Appear in many areas in nature</a:t>
            </a:r>
          </a:p>
          <a:p>
            <a:pPr lvl="1"/>
            <a:r>
              <a:rPr lang="en-US" dirty="0" smtClean="0"/>
              <a:t>Biological sequences (DNA, RNA, Proteins etc.)</a:t>
            </a:r>
          </a:p>
          <a:p>
            <a:pPr lvl="1"/>
            <a:r>
              <a:rPr lang="en-US" dirty="0" smtClean="0"/>
              <a:t>Sequences of words, natural language processing</a:t>
            </a:r>
            <a:endParaRPr lang="en-US" dirty="0"/>
          </a:p>
          <a:p>
            <a:pPr lvl="1"/>
            <a:r>
              <a:rPr lang="en-US" dirty="0" smtClean="0"/>
              <a:t>Weather phenomenon etc.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Interested in knowing if the sequences makes useful patterns which can be modeled</a:t>
            </a:r>
          </a:p>
        </p:txBody>
      </p:sp>
    </p:spTree>
    <p:extLst>
      <p:ext uri="{BB962C8B-B14F-4D97-AF65-F5344CB8AC3E}">
        <p14:creationId xmlns:p14="http://schemas.microsoft.com/office/powerpoint/2010/main" val="968855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991"/>
            <a:ext cx="8229600" cy="464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Forward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976" y="1002078"/>
            <a:ext cx="836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Trellis for the states of the dog </a:t>
            </a:r>
            <a:r>
              <a:rPr lang="en-US" sz="2400" smtClean="0">
                <a:solidFill>
                  <a:srgbClr val="0070C0"/>
                </a:solidFill>
              </a:rPr>
              <a:t>given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67" y="1665471"/>
            <a:ext cx="7424201" cy="485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83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Decoding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976" y="1025277"/>
            <a:ext cx="8362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</a:rPr>
              <a:t>Most probable </a:t>
            </a:r>
            <a:r>
              <a:rPr lang="en-US" sz="2400" dirty="0">
                <a:solidFill>
                  <a:srgbClr val="0070C0"/>
                </a:solidFill>
              </a:rPr>
              <a:t>s</a:t>
            </a:r>
            <a:r>
              <a:rPr lang="en-US" sz="2400" dirty="0" smtClean="0">
                <a:solidFill>
                  <a:srgbClr val="0070C0"/>
                </a:solidFill>
              </a:rPr>
              <a:t>equence of states </a:t>
            </a:r>
            <a:r>
              <a:rPr lang="en-US" sz="2400" dirty="0">
                <a:solidFill>
                  <a:srgbClr val="0070C0"/>
                </a:solidFill>
              </a:rPr>
              <a:t>g</a:t>
            </a:r>
            <a:r>
              <a:rPr lang="en-US" sz="2400" dirty="0" smtClean="0">
                <a:solidFill>
                  <a:srgbClr val="0070C0"/>
                </a:solidFill>
              </a:rPr>
              <a:t>iven </a:t>
            </a:r>
            <a:r>
              <a:rPr lang="en-US" sz="2400" dirty="0" smtClean="0">
                <a:solidFill>
                  <a:srgbClr val="0070C0"/>
                </a:solidFill>
              </a:rPr>
              <a:t>o</a:t>
            </a:r>
            <a:r>
              <a:rPr lang="en-US" sz="2400" dirty="0" smtClean="0">
                <a:solidFill>
                  <a:srgbClr val="0070C0"/>
                </a:solidFill>
              </a:rPr>
              <a:t>bservations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12" y="1908377"/>
            <a:ext cx="7714872" cy="22016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6512" y="5414529"/>
            <a:ext cx="5970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=6JVqutwtzmo&amp;t=178s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26512" y="4671775"/>
            <a:ext cx="776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Viterbi’s Algorithm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7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09" y="1271352"/>
            <a:ext cx="8229600" cy="5390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Sequence of traffic lights </a:t>
            </a:r>
            <a:r>
              <a:rPr lang="mr-IN" dirty="0" smtClean="0"/>
              <a:t>–</a:t>
            </a:r>
            <a:r>
              <a:rPr lang="en-US" dirty="0" smtClean="0"/>
              <a:t> red - red/amber </a:t>
            </a:r>
            <a:r>
              <a:rPr lang="mr-IN" dirty="0" smtClean="0"/>
              <a:t>–</a:t>
            </a:r>
            <a:r>
              <a:rPr lang="en-US" dirty="0" smtClean="0"/>
              <a:t> green </a:t>
            </a:r>
            <a:r>
              <a:rPr lang="mr-IN" dirty="0" smtClean="0"/>
              <a:t>–</a:t>
            </a:r>
            <a:r>
              <a:rPr lang="en-US" dirty="0" smtClean="0"/>
              <a:t> amber </a:t>
            </a:r>
            <a:r>
              <a:rPr lang="mr-IN" dirty="0" smtClean="0"/>
              <a:t>–</a:t>
            </a:r>
            <a:r>
              <a:rPr lang="en-US" dirty="0" smtClean="0"/>
              <a:t> red.</a:t>
            </a:r>
          </a:p>
          <a:p>
            <a:pPr lvl="1"/>
            <a:r>
              <a:rPr lang="en-US" dirty="0" smtClean="0"/>
              <a:t>Can be viewed as a trellis diagram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Each state is dependent solely on previous state (deterministic system) </a:t>
            </a:r>
            <a:r>
              <a:rPr lang="mr-IN" dirty="0" smtClean="0"/>
              <a:t>–</a:t>
            </a:r>
            <a:r>
              <a:rPr lang="en-US" dirty="0" smtClean="0"/>
              <a:t> observable Markov process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27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33772" y="3672234"/>
            <a:ext cx="418188" cy="38723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65320" y="3672234"/>
            <a:ext cx="418188" cy="38723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50405" y="3672234"/>
            <a:ext cx="418188" cy="387239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65788" y="3672234"/>
            <a:ext cx="418188" cy="38723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09188" y="3268297"/>
            <a:ext cx="92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Stop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77472" y="3268297"/>
            <a:ext cx="160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Prepare to go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67026" y="3268297"/>
            <a:ext cx="926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Go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49316" y="3268297"/>
            <a:ext cx="191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Prepare to stop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07781" y="3856899"/>
            <a:ext cx="836377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30649" y="3856899"/>
            <a:ext cx="836377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87173" y="3854404"/>
            <a:ext cx="836377" cy="2495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9062" y="4152413"/>
            <a:ext cx="0" cy="436203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949062" y="4573126"/>
            <a:ext cx="4803907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721993" y="4136923"/>
            <a:ext cx="0" cy="436203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30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696"/>
            <a:ext cx="8229600" cy="52199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Deducing weather from a piece of seaweed</a:t>
            </a:r>
          </a:p>
          <a:p>
            <a:endParaRPr lang="en-US" dirty="0" smtClean="0"/>
          </a:p>
          <a:p>
            <a:r>
              <a:rPr lang="en-US" dirty="0" smtClean="0"/>
              <a:t>Soggy             Sun</a:t>
            </a:r>
          </a:p>
          <a:p>
            <a:endParaRPr lang="en-US" dirty="0"/>
          </a:p>
          <a:p>
            <a:r>
              <a:rPr lang="en-US" dirty="0" smtClean="0"/>
              <a:t>Damp means can’t be sure</a:t>
            </a:r>
          </a:p>
          <a:p>
            <a:endParaRPr lang="en-US" dirty="0"/>
          </a:p>
          <a:p>
            <a:r>
              <a:rPr lang="en-US" dirty="0" smtClean="0"/>
              <a:t>Note: State of the weather is not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dependent on the state of the </a:t>
            </a:r>
          </a:p>
          <a:p>
            <a:pPr marL="0" indent="0">
              <a:buNone/>
            </a:pPr>
            <a:r>
              <a:rPr lang="en-US" dirty="0" smtClean="0"/>
              <a:t>     seaweed so we can say something (like raining)</a:t>
            </a:r>
          </a:p>
          <a:p>
            <a:endParaRPr lang="en-US" dirty="0" smtClean="0"/>
          </a:p>
          <a:p>
            <a:r>
              <a:rPr lang="en-US" dirty="0" smtClean="0"/>
              <a:t>Another clue would be the state in the preceding day </a:t>
            </a:r>
          </a:p>
          <a:p>
            <a:pPr marL="457200" lvl="1" indent="0">
              <a:buNone/>
            </a:pPr>
            <a:r>
              <a:rPr lang="mr-IN" dirty="0" smtClean="0"/>
              <a:t>–</a:t>
            </a:r>
            <a:r>
              <a:rPr lang="en-US" dirty="0" smtClean="0"/>
              <a:t> by combining this knowledge we will be able to come to a better forecast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688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01" y="1963898"/>
            <a:ext cx="2818899" cy="21141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827639" y="2245985"/>
            <a:ext cx="72795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46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Consider systems which generate probabilistic patterns in time </a:t>
            </a:r>
            <a:r>
              <a:rPr lang="mr-IN" dirty="0" smtClean="0"/>
              <a:t>–</a:t>
            </a:r>
            <a:r>
              <a:rPr lang="en-US" dirty="0" smtClean="0"/>
              <a:t> such as weather fluctuating between sunny and rainy, or signal going from amber to red</a:t>
            </a:r>
          </a:p>
          <a:p>
            <a:endParaRPr lang="en-US" dirty="0" smtClean="0"/>
          </a:p>
          <a:p>
            <a:r>
              <a:rPr lang="en-US" dirty="0" smtClean="0"/>
              <a:t>We the look at systems where what we wish to predict is not what we observe </a:t>
            </a:r>
          </a:p>
          <a:p>
            <a:pPr marL="457200" lvl="1" indent="0">
              <a:buNone/>
            </a:pPr>
            <a:r>
              <a:rPr lang="mr-IN" dirty="0" smtClean="0"/>
              <a:t>–</a:t>
            </a:r>
            <a:r>
              <a:rPr lang="en-US" dirty="0" smtClean="0"/>
              <a:t> the underlying hidden system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In seaweed example, the hidden system would be the actual weather </a:t>
            </a:r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 smtClean="0"/>
              <a:t>In traffic light example, the hidden system could be the actual signal while observed sequence would be traffic (cars, busses) stopping or moving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63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4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3080"/>
            <a:ext cx="8229600" cy="476308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Some problems can be solved once the system is modeled</a:t>
            </a:r>
          </a:p>
          <a:p>
            <a:endParaRPr lang="en-US" dirty="0" smtClean="0"/>
          </a:p>
          <a:p>
            <a:r>
              <a:rPr lang="en-US" dirty="0" smtClean="0"/>
              <a:t>What the weather was for a week given each day’s seaweed observation</a:t>
            </a:r>
          </a:p>
          <a:p>
            <a:endParaRPr lang="en-US" dirty="0" smtClean="0"/>
          </a:p>
          <a:p>
            <a:r>
              <a:rPr lang="en-US" dirty="0" smtClean="0"/>
              <a:t>Given a sequence of seaweed observations, is it winter or summer?</a:t>
            </a:r>
          </a:p>
          <a:p>
            <a:pPr lvl="1"/>
            <a:r>
              <a:rPr lang="en-US" dirty="0" smtClean="0"/>
              <a:t>Intuitively if the seaweed has been dry for a while it may be summer, else, otherwise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98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2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612"/>
            <a:ext cx="8229600" cy="26177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Typically we build trellis diagram </a:t>
            </a:r>
            <a:r>
              <a:rPr lang="mr-IN" dirty="0" smtClean="0"/>
              <a:t>–</a:t>
            </a:r>
            <a:r>
              <a:rPr lang="en-US" dirty="0" smtClean="0"/>
              <a:t> each state depending only on the previous state</a:t>
            </a:r>
          </a:p>
          <a:p>
            <a:endParaRPr lang="en-US" dirty="0"/>
          </a:p>
          <a:p>
            <a:r>
              <a:rPr lang="en-US" dirty="0" smtClean="0"/>
              <a:t>Weather example: each sequence taking a single day (with self-transition) </a:t>
            </a:r>
            <a:r>
              <a:rPr lang="mr-IN" dirty="0" smtClean="0"/>
              <a:t>–</a:t>
            </a:r>
            <a:r>
              <a:rPr lang="en-US" dirty="0" smtClean="0"/>
              <a:t> one possible sequence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27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39" y="4588766"/>
            <a:ext cx="1975908" cy="123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795" y="4588766"/>
            <a:ext cx="1895911" cy="1231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4" y="4588767"/>
            <a:ext cx="1857288" cy="12314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66715" y="5208348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54634" y="5208348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ircular Arrow 11"/>
          <p:cNvSpPr/>
          <p:nvPr/>
        </p:nvSpPr>
        <p:spPr>
          <a:xfrm rot="10800000">
            <a:off x="1657263" y="5378730"/>
            <a:ext cx="712469" cy="1045588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84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21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Markov Processes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95" y="3407882"/>
            <a:ext cx="1975908" cy="1231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51" y="3407882"/>
            <a:ext cx="1895911" cy="1231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60" y="3407883"/>
            <a:ext cx="1857288" cy="12314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971671" y="3795121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63425" y="3795121"/>
            <a:ext cx="640066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ircular Arrow 9"/>
          <p:cNvSpPr/>
          <p:nvPr/>
        </p:nvSpPr>
        <p:spPr>
          <a:xfrm rot="10800000">
            <a:off x="1562218" y="4314071"/>
            <a:ext cx="712469" cy="929365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971671" y="4221360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763425" y="4221360"/>
            <a:ext cx="6439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 rot="10800000">
            <a:off x="4533514" y="4352733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 rot="10800000">
            <a:off x="7349929" y="4352735"/>
            <a:ext cx="712469" cy="890702"/>
          </a:xfrm>
          <a:prstGeom prst="circular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>
            <a:off x="1918455" y="2563641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10800000">
            <a:off x="2039871" y="5302899"/>
            <a:ext cx="4987284" cy="542135"/>
          </a:xfrm>
          <a:prstGeom prst="curvedDownArrow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" y="1378570"/>
            <a:ext cx="822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All possible sequences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5879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1114</Words>
  <Application>Microsoft Macintosh PowerPoint</Application>
  <PresentationFormat>On-screen Show (4:3)</PresentationFormat>
  <Paragraphs>233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Mangal</vt:lpstr>
      <vt:lpstr>Arial</vt:lpstr>
      <vt:lpstr>Office Theme</vt:lpstr>
      <vt:lpstr>Introduction to Markov Models</vt:lpstr>
      <vt:lpstr>Overview of Topics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Introduction to Markov Processes</vt:lpstr>
      <vt:lpstr>Hidden Markov Models</vt:lpstr>
      <vt:lpstr>Hidden Markov Models</vt:lpstr>
      <vt:lpstr>Hidden Markov Models</vt:lpstr>
      <vt:lpstr>Hidden Markov Models</vt:lpstr>
      <vt:lpstr>Hidden Markov Models</vt:lpstr>
      <vt:lpstr>Hidden Markov Models - Evaluation</vt:lpstr>
      <vt:lpstr>Hidden Markov Models - Decoding</vt:lpstr>
      <vt:lpstr>Hidden Markov Models - Learning</vt:lpstr>
      <vt:lpstr>The Forward Algorithm</vt:lpstr>
      <vt:lpstr>The Forward Algorithm</vt:lpstr>
      <vt:lpstr>The Forward Algorithm</vt:lpstr>
      <vt:lpstr>The Forward Algorithm</vt:lpstr>
      <vt:lpstr>The Forward Algorithm</vt:lpstr>
      <vt:lpstr>The Forward Algorithm</vt:lpstr>
      <vt:lpstr>The Forward Algorithm</vt:lpstr>
      <vt:lpstr>The Forward Algorithm</vt:lpstr>
      <vt:lpstr>The Forward Algorithm</vt:lpstr>
      <vt:lpstr>The Forward Algorithm</vt:lpstr>
      <vt:lpstr>The Decoding Problem</vt:lpstr>
    </vt:vector>
  </TitlesOfParts>
  <Company>New York University Medical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Markov Models</dc:title>
  <dc:creator>Kasthuri Kannan</dc:creator>
  <cp:lastModifiedBy>Microsoft Office User</cp:lastModifiedBy>
  <cp:revision>144</cp:revision>
  <cp:lastPrinted>2018-03-26T19:48:22Z</cp:lastPrinted>
  <dcterms:created xsi:type="dcterms:W3CDTF">2018-03-25T13:10:52Z</dcterms:created>
  <dcterms:modified xsi:type="dcterms:W3CDTF">2018-03-26T19:48:29Z</dcterms:modified>
</cp:coreProperties>
</file>